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  <p:sldMasterId id="2147483939" r:id="rId2"/>
    <p:sldMasterId id="2147483951" r:id="rId3"/>
    <p:sldMasterId id="2147483963" r:id="rId4"/>
    <p:sldMasterId id="2147483987" r:id="rId5"/>
    <p:sldMasterId id="2147483999" r:id="rId6"/>
    <p:sldMasterId id="2147484098" r:id="rId7"/>
    <p:sldMasterId id="2147484110" r:id="rId8"/>
  </p:sldMasterIdLst>
  <p:notesMasterIdLst>
    <p:notesMasterId r:id="rId21"/>
  </p:notesMasterIdLst>
  <p:sldIdLst>
    <p:sldId id="257" r:id="rId9"/>
    <p:sldId id="268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607" autoAdjust="0"/>
  </p:normalViewPr>
  <p:slideViewPr>
    <p:cSldViewPr snapToGrid="0">
      <p:cViewPr>
        <p:scale>
          <a:sx n="40" d="100"/>
          <a:sy n="40" d="100"/>
        </p:scale>
        <p:origin x="4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87CF3-6B9D-4810-8E1B-D49C4CAA3922}" type="datetimeFigureOut">
              <a:rPr kumimoji="1" lang="ja-JP" altLang="en-US" smtClean="0"/>
              <a:t>2024/7/23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9064A-9CF7-4363-8A7F-8F20FCA05E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84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ja-JP" altLang="en-US" sz="1800" b="1" dirty="0">
                <a:effectLst/>
                <a:ea typeface="游ゴシック" panose="020B0400000000000000" pitchFamily="50" charset="-128"/>
              </a:rPr>
              <a:t>導入</a:t>
            </a:r>
            <a:r>
              <a:rPr lang="ja-JP" altLang="en-US" sz="1800" b="0" dirty="0">
                <a:effectLst/>
                <a:ea typeface="游ゴシック" panose="020B0400000000000000" pitchFamily="50" charset="-128"/>
              </a:rPr>
              <a:t>：</a:t>
            </a:r>
            <a:r>
              <a:rPr lang="ja-JP" altLang="ja-JP" sz="1800" b="0" dirty="0">
                <a:effectLst/>
                <a:ea typeface="游ゴシック" panose="020B0400000000000000" pitchFamily="50" charset="-128"/>
              </a:rPr>
              <a:t>UDPソケット通信によるヘビロボットの制御</a:t>
            </a:r>
            <a:endParaRPr lang="en-US" altLang="ja-JP" sz="1800" b="0" dirty="0">
              <a:effectLst/>
              <a:ea typeface="游ゴシック" panose="020B0400000000000000" pitchFamily="50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ja-JP" altLang="ja-JP" sz="1800" b="0" dirty="0">
              <a:effectLst/>
              <a:ea typeface="游ゴシック" panose="020B0400000000000000" pitchFamily="50" charset="-128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目標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: PCからヘビロボットのRaspberry Pi (RasPi) に制御信号を送信する。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ja-JP" sz="1800" dirty="0">
                <a:effectLst/>
                <a:ea typeface="游ゴシック" panose="020B0400000000000000" pitchFamily="50" charset="-128"/>
              </a:rPr>
              <a:t>通信方法: UDPソケット。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ja-JP" sz="1800" dirty="0">
                <a:effectLst/>
                <a:ea typeface="游ゴシック" panose="020B0400000000000000" pitchFamily="50" charset="-128"/>
              </a:rPr>
              <a:t>コンポーネント: PC、RasPi、ヘビロボット。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393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制御信号のフォーマット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b="1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RasPiに送信される制御信号はカンマ区切りの文字列形式</a:t>
            </a:r>
            <a:endParaRPr lang="en-US" altLang="ja-JP" sz="1800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各数字はサーボの角度[ラジアン]に対応する: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0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ポートとIPの設定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b="1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デフォルト設定（通常は変更不要）: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39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まとめ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b="1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この手順で、</a:t>
            </a:r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UDPソケット通信を使用して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ヘビロボットを</a:t>
            </a:r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遠隔操作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でき</a:t>
            </a:r>
            <a:r>
              <a:rPr lang="ja-JP" altLang="en-US" sz="1800" dirty="0">
                <a:effectLst/>
                <a:ea typeface="游ゴシック" panose="020B0400000000000000" pitchFamily="50" charset="-128"/>
              </a:rPr>
              <a:t>る</a:t>
            </a:r>
            <a:endParaRPr lang="en-US" altLang="ja-JP" sz="1800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ネットワーク設定を正しく行うことを確認</a:t>
            </a:r>
            <a:r>
              <a:rPr lang="ja-JP" altLang="en-US" sz="1800" dirty="0">
                <a:effectLst/>
                <a:ea typeface="游ゴシック" panose="020B0400000000000000" pitchFamily="50" charset="-128"/>
              </a:rPr>
              <a:t>すること</a:t>
            </a:r>
            <a:endParaRPr kumimoji="1" lang="en-US" altLang="ja-JP" sz="1800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適切な範囲内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で制御信号を</a:t>
            </a:r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調整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し、サーボが正常に機能するように</a:t>
            </a:r>
            <a:r>
              <a:rPr lang="ja-JP" altLang="en-US" sz="1800" dirty="0">
                <a:effectLst/>
                <a:ea typeface="游ゴシック" panose="020B0400000000000000" pitchFamily="50" charset="-128"/>
              </a:rPr>
              <a:t>する</a:t>
            </a:r>
            <a:endParaRPr kumimoji="1" lang="en-US" altLang="ja-JP" sz="1800" dirty="0">
              <a:effectLst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67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1" dirty="0"/>
              <a:t>UDP</a:t>
            </a:r>
            <a:r>
              <a:rPr kumimoji="1" lang="ja-JP" altLang="en-US" b="1" dirty="0"/>
              <a:t>の特徴と長所</a:t>
            </a:r>
          </a:p>
          <a:p>
            <a:r>
              <a:rPr kumimoji="1" lang="en-US" altLang="ja-JP" dirty="0"/>
              <a:t>1. </a:t>
            </a:r>
            <a:r>
              <a:rPr kumimoji="1" lang="ja-JP" altLang="en-US" dirty="0"/>
              <a:t>コネクションレス</a:t>
            </a:r>
            <a:r>
              <a:rPr kumimoji="1" lang="en-US" altLang="ja-JP" dirty="0"/>
              <a:t>: </a:t>
            </a:r>
            <a:r>
              <a:rPr kumimoji="1" lang="ja-JP" altLang="en-US" dirty="0"/>
              <a:t>接続を確立せずにデータを送信するため、速度が速い。</a:t>
            </a:r>
          </a:p>
          <a:p>
            <a:r>
              <a:rPr kumimoji="1" lang="en-US" altLang="ja-JP" dirty="0"/>
              <a:t>2. </a:t>
            </a:r>
            <a:r>
              <a:rPr kumimoji="1" lang="ja-JP" altLang="en-US" dirty="0"/>
              <a:t>低遅延</a:t>
            </a:r>
            <a:r>
              <a:rPr kumimoji="1" lang="en-US" altLang="ja-JP" dirty="0"/>
              <a:t>: </a:t>
            </a:r>
            <a:r>
              <a:rPr kumimoji="1" lang="ja-JP" altLang="en-US" dirty="0"/>
              <a:t>再送信やエラーチェックのオーバーヘッドがなく、リアルタイム性が高い。</a:t>
            </a:r>
          </a:p>
          <a:p>
            <a:r>
              <a:rPr kumimoji="1" lang="en-US" altLang="ja-JP" dirty="0"/>
              <a:t>3. </a:t>
            </a:r>
            <a:r>
              <a:rPr kumimoji="1" lang="ja-JP" altLang="en-US" dirty="0"/>
              <a:t>シンプルなプロトコル</a:t>
            </a:r>
            <a:r>
              <a:rPr kumimoji="1" lang="en-US" altLang="ja-JP" dirty="0"/>
              <a:t>: </a:t>
            </a:r>
            <a:r>
              <a:rPr kumimoji="1" lang="ja-JP" altLang="en-US" dirty="0"/>
              <a:t>実装が容易で、処理の負担が少ない。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4. </a:t>
            </a:r>
            <a:r>
              <a:rPr kumimoji="1" lang="ja-JP" altLang="en-US" dirty="0"/>
              <a:t>信頼性が低い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パケットの到達や順序が保証されない。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126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ヘビロボットの準備</a:t>
            </a:r>
            <a:endParaRPr lang="ja-JP" altLang="ja-JP" sz="1800" dirty="0">
              <a:effectLst/>
              <a:ea typeface="游ゴシック" panose="020B0400000000000000" pitchFamily="50" charset="-128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ja-JP" altLang="ja-JP" sz="1800" b="0" i="0" dirty="0">
                <a:effectLst/>
                <a:ea typeface="游ゴシック" panose="020B0400000000000000" pitchFamily="50" charset="-128"/>
              </a:rPr>
              <a:t>ヘビに搭載されたRasPiにSSHで接続する。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ja-JP" altLang="ja-JP" sz="1800" b="0" i="0" dirty="0">
                <a:effectLst/>
                <a:ea typeface="游ゴシック" panose="020B0400000000000000" pitchFamily="50" charset="-128"/>
              </a:rPr>
              <a:t>PCとRasPiを同じネットワーク（例：研究室のWi-Fi）に接続する。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73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RasPiへのSSH接続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r>
              <a:rPr lang="ja-JP" altLang="en-US" sz="1800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SSH接続コマンド:</a:t>
            </a:r>
            <a:endParaRPr lang="en-US" altLang="ja-JP" sz="1800" dirty="0">
              <a:effectLst/>
              <a:ea typeface="游ゴシック" panose="020B0400000000000000" pitchFamily="50" charset="-128"/>
            </a:endParaRPr>
          </a:p>
          <a:p>
            <a:r>
              <a:rPr lang="ja-JP" altLang="en-US" sz="1800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パスワード: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28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仮想環境の有効化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b="1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RasPiで仮想環境を有効化する: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887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プロジェクトディレクトリに移動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b="1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プロジェクトディレクトリに移動する</a:t>
            </a:r>
            <a:r>
              <a:rPr lang="ja-JP" altLang="en-US" sz="1800" dirty="0">
                <a:effectLst/>
                <a:ea typeface="游ゴシック" panose="020B0400000000000000" pitchFamily="50" charset="-128"/>
              </a:rPr>
              <a:t>（変える）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: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8212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RasPiで制御プログラムを実行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b="1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信号受信およびモーター制御プログラムを開始する: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109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PCで必要なライブラリをインストール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b="1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PCでキーボード入力読み取りライブラリをインストールする: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44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 b="1" dirty="0">
                <a:effectLst/>
                <a:ea typeface="游ゴシック" panose="020B0400000000000000" pitchFamily="50" charset="-128"/>
              </a:rPr>
              <a:t>制御信号送信プログラムを実行</a:t>
            </a:r>
            <a:endParaRPr lang="en-US" altLang="ja-JP" sz="1800" b="1" dirty="0">
              <a:effectLst/>
              <a:ea typeface="游ゴシック" panose="020B0400000000000000" pitchFamily="50" charset="-128"/>
            </a:endParaRPr>
          </a:p>
          <a:p>
            <a:r>
              <a:rPr kumimoji="1" lang="ja-JP" altLang="en-US" sz="1800" b="1" dirty="0">
                <a:effectLst/>
                <a:ea typeface="游ゴシック" panose="020B0400000000000000" pitchFamily="50" charset="-128"/>
              </a:rPr>
              <a:t>・</a:t>
            </a:r>
            <a:r>
              <a:rPr lang="ja-JP" altLang="ja-JP" sz="1800" dirty="0">
                <a:effectLst/>
                <a:ea typeface="游ゴシック" panose="020B0400000000000000" pitchFamily="50" charset="-128"/>
              </a:rPr>
              <a:t>PCで制御信号送信プログラムを実行する:</a:t>
            </a:r>
            <a:endParaRPr lang="en-US" altLang="ja-JP" sz="1800" dirty="0">
              <a:effectLst/>
              <a:ea typeface="游ゴシック" panose="020B0400000000000000" pitchFamily="50" charset="-128"/>
            </a:endParaRPr>
          </a:p>
          <a:p>
            <a:r>
              <a:rPr kumimoji="1" lang="en-US" altLang="ja-JP" sz="1800" dirty="0">
                <a:effectLst/>
                <a:ea typeface="游ゴシック" panose="020B0400000000000000" pitchFamily="50" charset="-128"/>
              </a:rPr>
              <a:t>(</a:t>
            </a:r>
            <a:r>
              <a:rPr lang="ja-JP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キーボードの</a:t>
            </a:r>
            <a:r>
              <a:rPr lang="en-US" altLang="ja-JP" sz="2800" dirty="0"/>
              <a:t>a</a:t>
            </a:r>
            <a:r>
              <a:rPr lang="ja-JP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か</a:t>
            </a:r>
            <a:r>
              <a:rPr lang="en-US" altLang="ja-JP" sz="2800" dirty="0"/>
              <a:t>d</a:t>
            </a:r>
            <a:r>
              <a:rPr lang="ja-JP" alt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を押すと、先頭のサーボの角度が変化する</a:t>
            </a:r>
            <a:r>
              <a:rPr kumimoji="1" lang="en-US" altLang="ja-JP" sz="1800" dirty="0">
                <a:effectLst/>
                <a:ea typeface="游ゴシック" panose="020B0400000000000000" pitchFamily="50" charset="-128"/>
              </a:rPr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9064A-9CF7-4363-8A7F-8F20FCA05E2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47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768157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609038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349236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986677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448020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460708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900379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193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901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679913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5436331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9364413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0929596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5878714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949880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229439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3076921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495331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791136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9049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7805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998865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7087111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1877420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6262773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1258038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92970359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84844346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90322055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33381120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5101750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5065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80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21941198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17727579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334782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75320669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6555705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40459705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7842208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99048142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2544072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810211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497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09992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93854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45639042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3322542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14997418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65261218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76687172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65713489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74244818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56476088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490106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22204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8446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28536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55646278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59776317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9026488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57046690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2952841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005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391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4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01004275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888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370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65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652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96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451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247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050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71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8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8582439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79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3007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93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091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562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843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6492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479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4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096612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277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3043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4153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4410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0627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8820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0129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July 23,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194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E31487-BDA3-9E1E-807D-82564F74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11820906" cy="1124712"/>
          </a:xfrm>
        </p:spPr>
        <p:txBody>
          <a:bodyPr anchor="b">
            <a:normAutofit/>
          </a:bodyPr>
          <a:lstStyle/>
          <a:p>
            <a:r>
              <a:rPr kumimoji="1"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Introduction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Controlling a Snake Robot via UDP Socket Communication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5A3A3A-F705-44C0-FC56-4860EEA93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7547008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Goal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Send control signals from a PC 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 a Raspberry Pi (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RasPi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) on a snake 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robo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Communication method: UDP socket</a:t>
            </a: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Components: PC, 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RasPi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snake robot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E9FBAB-DE1A-6E2A-96FA-F2FF08CB3D06}"/>
              </a:ext>
            </a:extLst>
          </p:cNvPr>
          <p:cNvSpPr txBox="1"/>
          <p:nvPr/>
        </p:nvSpPr>
        <p:spPr>
          <a:xfrm>
            <a:off x="1258360" y="295922"/>
            <a:ext cx="825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TESP 2024:Snake-Robot Part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2FDBA2-ABFE-DF23-9D6E-1FBCB2616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67" y="4283373"/>
            <a:ext cx="4500331" cy="257462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5F7F95-E324-99D5-4CF9-27FD662820C8}"/>
              </a:ext>
            </a:extLst>
          </p:cNvPr>
          <p:cNvSpPr txBox="1"/>
          <p:nvPr/>
        </p:nvSpPr>
        <p:spPr>
          <a:xfrm>
            <a:off x="482867" y="228600"/>
            <a:ext cx="54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29692431-CBE6-59DD-A01E-8618E20DA8D7}"/>
              </a:ext>
            </a:extLst>
          </p:cNvPr>
          <p:cNvGrpSpPr/>
          <p:nvPr/>
        </p:nvGrpSpPr>
        <p:grpSpPr>
          <a:xfrm>
            <a:off x="7717091" y="2359561"/>
            <a:ext cx="4449484" cy="1777650"/>
            <a:chOff x="7717091" y="2359561"/>
            <a:chExt cx="4449484" cy="1777650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C2E3E61-0D73-9FDE-5C69-782CAD9C6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7091" y="2359561"/>
              <a:ext cx="4449484" cy="1754791"/>
            </a:xfrm>
            <a:prstGeom prst="rect">
              <a:avLst/>
            </a:prstGeom>
            <a:effectLst>
              <a:softEdge rad="0"/>
            </a:effectLst>
          </p:spPr>
        </p:pic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713CFA7-5D9B-F945-14F3-7C96807D6564}"/>
                </a:ext>
              </a:extLst>
            </p:cNvPr>
            <p:cNvCxnSpPr>
              <a:cxnSpLocks/>
            </p:cNvCxnSpPr>
            <p:nvPr/>
          </p:nvCxnSpPr>
          <p:spPr>
            <a:xfrm>
              <a:off x="8197779" y="2903974"/>
              <a:ext cx="155882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B64C8411-A4AC-73F5-A5F3-94B9ECD69EC1}"/>
                </a:ext>
              </a:extLst>
            </p:cNvPr>
            <p:cNvSpPr/>
            <p:nvPr/>
          </p:nvSpPr>
          <p:spPr>
            <a:xfrm>
              <a:off x="7717091" y="4091492"/>
              <a:ext cx="4449484" cy="45719"/>
            </a:xfrm>
            <a:custGeom>
              <a:avLst/>
              <a:gdLst>
                <a:gd name="connsiteX0" fmla="*/ 0 w 2863780"/>
                <a:gd name="connsiteY0" fmla="*/ 161086 h 362212"/>
                <a:gd name="connsiteX1" fmla="*/ 60290 w 2863780"/>
                <a:gd name="connsiteY1" fmla="*/ 20410 h 362212"/>
                <a:gd name="connsiteX2" fmla="*/ 130628 w 2863780"/>
                <a:gd name="connsiteY2" fmla="*/ 161086 h 362212"/>
                <a:gd name="connsiteX3" fmla="*/ 221064 w 2863780"/>
                <a:gd name="connsiteY3" fmla="*/ 321860 h 362212"/>
                <a:gd name="connsiteX4" fmla="*/ 281354 w 2863780"/>
                <a:gd name="connsiteY4" fmla="*/ 171135 h 362212"/>
                <a:gd name="connsiteX5" fmla="*/ 351692 w 2863780"/>
                <a:gd name="connsiteY5" fmla="*/ 20410 h 362212"/>
                <a:gd name="connsiteX6" fmla="*/ 432079 w 2863780"/>
                <a:gd name="connsiteY6" fmla="*/ 181183 h 362212"/>
                <a:gd name="connsiteX7" fmla="*/ 492369 w 2863780"/>
                <a:gd name="connsiteY7" fmla="*/ 331908 h 362212"/>
                <a:gd name="connsiteX8" fmla="*/ 562708 w 2863780"/>
                <a:gd name="connsiteY8" fmla="*/ 181183 h 362212"/>
                <a:gd name="connsiteX9" fmla="*/ 643094 w 2863780"/>
                <a:gd name="connsiteY9" fmla="*/ 30458 h 362212"/>
                <a:gd name="connsiteX10" fmla="*/ 713433 w 2863780"/>
                <a:gd name="connsiteY10" fmla="*/ 171135 h 362212"/>
                <a:gd name="connsiteX11" fmla="*/ 793820 w 2863780"/>
                <a:gd name="connsiteY11" fmla="*/ 321860 h 362212"/>
                <a:gd name="connsiteX12" fmla="*/ 854110 w 2863780"/>
                <a:gd name="connsiteY12" fmla="*/ 171135 h 362212"/>
                <a:gd name="connsiteX13" fmla="*/ 904352 w 2863780"/>
                <a:gd name="connsiteY13" fmla="*/ 20410 h 362212"/>
                <a:gd name="connsiteX14" fmla="*/ 994787 w 2863780"/>
                <a:gd name="connsiteY14" fmla="*/ 171135 h 362212"/>
                <a:gd name="connsiteX15" fmla="*/ 1085222 w 2863780"/>
                <a:gd name="connsiteY15" fmla="*/ 331908 h 362212"/>
                <a:gd name="connsiteX16" fmla="*/ 1145512 w 2863780"/>
                <a:gd name="connsiteY16" fmla="*/ 181183 h 362212"/>
                <a:gd name="connsiteX17" fmla="*/ 1225899 w 2863780"/>
                <a:gd name="connsiteY17" fmla="*/ 30458 h 362212"/>
                <a:gd name="connsiteX18" fmla="*/ 1276141 w 2863780"/>
                <a:gd name="connsiteY18" fmla="*/ 161086 h 362212"/>
                <a:gd name="connsiteX19" fmla="*/ 1356527 w 2863780"/>
                <a:gd name="connsiteY19" fmla="*/ 321860 h 362212"/>
                <a:gd name="connsiteX20" fmla="*/ 1416817 w 2863780"/>
                <a:gd name="connsiteY20" fmla="*/ 161086 h 362212"/>
                <a:gd name="connsiteX21" fmla="*/ 1507253 w 2863780"/>
                <a:gd name="connsiteY21" fmla="*/ 30458 h 362212"/>
                <a:gd name="connsiteX22" fmla="*/ 1577591 w 2863780"/>
                <a:gd name="connsiteY22" fmla="*/ 181183 h 362212"/>
                <a:gd name="connsiteX23" fmla="*/ 1647930 w 2863780"/>
                <a:gd name="connsiteY23" fmla="*/ 321860 h 362212"/>
                <a:gd name="connsiteX24" fmla="*/ 1728316 w 2863780"/>
                <a:gd name="connsiteY24" fmla="*/ 171135 h 362212"/>
                <a:gd name="connsiteX25" fmla="*/ 1798655 w 2863780"/>
                <a:gd name="connsiteY25" fmla="*/ 20410 h 362212"/>
                <a:gd name="connsiteX26" fmla="*/ 1858945 w 2863780"/>
                <a:gd name="connsiteY26" fmla="*/ 181183 h 362212"/>
                <a:gd name="connsiteX27" fmla="*/ 1949380 w 2863780"/>
                <a:gd name="connsiteY27" fmla="*/ 311812 h 362212"/>
                <a:gd name="connsiteX28" fmla="*/ 2029767 w 2863780"/>
                <a:gd name="connsiteY28" fmla="*/ 151038 h 362212"/>
                <a:gd name="connsiteX29" fmla="*/ 2090057 w 2863780"/>
                <a:gd name="connsiteY29" fmla="*/ 313 h 362212"/>
                <a:gd name="connsiteX30" fmla="*/ 2160395 w 2863780"/>
                <a:gd name="connsiteY30" fmla="*/ 161086 h 362212"/>
                <a:gd name="connsiteX31" fmla="*/ 2230734 w 2863780"/>
                <a:gd name="connsiteY31" fmla="*/ 341957 h 362212"/>
                <a:gd name="connsiteX32" fmla="*/ 2301072 w 2863780"/>
                <a:gd name="connsiteY32" fmla="*/ 151038 h 362212"/>
                <a:gd name="connsiteX33" fmla="*/ 2351314 w 2863780"/>
                <a:gd name="connsiteY33" fmla="*/ 10361 h 362212"/>
                <a:gd name="connsiteX34" fmla="*/ 2431701 w 2863780"/>
                <a:gd name="connsiteY34" fmla="*/ 181183 h 362212"/>
                <a:gd name="connsiteX35" fmla="*/ 2522136 w 2863780"/>
                <a:gd name="connsiteY35" fmla="*/ 331908 h 362212"/>
                <a:gd name="connsiteX36" fmla="*/ 2592475 w 2863780"/>
                <a:gd name="connsiteY36" fmla="*/ 151038 h 362212"/>
                <a:gd name="connsiteX37" fmla="*/ 2652765 w 2863780"/>
                <a:gd name="connsiteY37" fmla="*/ 313 h 362212"/>
                <a:gd name="connsiteX38" fmla="*/ 2733152 w 2863780"/>
                <a:gd name="connsiteY38" fmla="*/ 191232 h 362212"/>
                <a:gd name="connsiteX39" fmla="*/ 2813538 w 2863780"/>
                <a:gd name="connsiteY39" fmla="*/ 362054 h 362212"/>
                <a:gd name="connsiteX40" fmla="*/ 2863780 w 2863780"/>
                <a:gd name="connsiteY40" fmla="*/ 161086 h 362212"/>
                <a:gd name="connsiteX41" fmla="*/ 2863780 w 2863780"/>
                <a:gd name="connsiteY41" fmla="*/ 161086 h 36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63780" h="362212">
                  <a:moveTo>
                    <a:pt x="0" y="161086"/>
                  </a:moveTo>
                  <a:cubicBezTo>
                    <a:pt x="19259" y="90748"/>
                    <a:pt x="38519" y="20410"/>
                    <a:pt x="60290" y="20410"/>
                  </a:cubicBezTo>
                  <a:cubicBezTo>
                    <a:pt x="82061" y="20410"/>
                    <a:pt x="103832" y="110844"/>
                    <a:pt x="130628" y="161086"/>
                  </a:cubicBezTo>
                  <a:cubicBezTo>
                    <a:pt x="157424" y="211328"/>
                    <a:pt x="195943" y="320185"/>
                    <a:pt x="221064" y="321860"/>
                  </a:cubicBezTo>
                  <a:cubicBezTo>
                    <a:pt x="246185" y="323535"/>
                    <a:pt x="259583" y="221377"/>
                    <a:pt x="281354" y="171135"/>
                  </a:cubicBezTo>
                  <a:cubicBezTo>
                    <a:pt x="303125" y="120893"/>
                    <a:pt x="326571" y="18735"/>
                    <a:pt x="351692" y="20410"/>
                  </a:cubicBezTo>
                  <a:cubicBezTo>
                    <a:pt x="376813" y="22085"/>
                    <a:pt x="408633" y="129267"/>
                    <a:pt x="432079" y="181183"/>
                  </a:cubicBezTo>
                  <a:cubicBezTo>
                    <a:pt x="455525" y="233099"/>
                    <a:pt x="470598" y="331908"/>
                    <a:pt x="492369" y="331908"/>
                  </a:cubicBezTo>
                  <a:cubicBezTo>
                    <a:pt x="514140" y="331908"/>
                    <a:pt x="537587" y="231425"/>
                    <a:pt x="562708" y="181183"/>
                  </a:cubicBezTo>
                  <a:cubicBezTo>
                    <a:pt x="587829" y="130941"/>
                    <a:pt x="617973" y="32133"/>
                    <a:pt x="643094" y="30458"/>
                  </a:cubicBezTo>
                  <a:cubicBezTo>
                    <a:pt x="668215" y="28783"/>
                    <a:pt x="688312" y="122568"/>
                    <a:pt x="713433" y="171135"/>
                  </a:cubicBezTo>
                  <a:cubicBezTo>
                    <a:pt x="738554" y="219702"/>
                    <a:pt x="770374" y="321860"/>
                    <a:pt x="793820" y="321860"/>
                  </a:cubicBezTo>
                  <a:cubicBezTo>
                    <a:pt x="817266" y="321860"/>
                    <a:pt x="835688" y="221377"/>
                    <a:pt x="854110" y="171135"/>
                  </a:cubicBezTo>
                  <a:cubicBezTo>
                    <a:pt x="872532" y="120893"/>
                    <a:pt x="880906" y="20410"/>
                    <a:pt x="904352" y="20410"/>
                  </a:cubicBezTo>
                  <a:cubicBezTo>
                    <a:pt x="927798" y="20410"/>
                    <a:pt x="964642" y="119219"/>
                    <a:pt x="994787" y="171135"/>
                  </a:cubicBezTo>
                  <a:cubicBezTo>
                    <a:pt x="1024932" y="223051"/>
                    <a:pt x="1060101" y="330233"/>
                    <a:pt x="1085222" y="331908"/>
                  </a:cubicBezTo>
                  <a:cubicBezTo>
                    <a:pt x="1110343" y="333583"/>
                    <a:pt x="1122066" y="231425"/>
                    <a:pt x="1145512" y="181183"/>
                  </a:cubicBezTo>
                  <a:cubicBezTo>
                    <a:pt x="1168958" y="130941"/>
                    <a:pt x="1204127" y="33808"/>
                    <a:pt x="1225899" y="30458"/>
                  </a:cubicBezTo>
                  <a:cubicBezTo>
                    <a:pt x="1247671" y="27108"/>
                    <a:pt x="1254370" y="112519"/>
                    <a:pt x="1276141" y="161086"/>
                  </a:cubicBezTo>
                  <a:cubicBezTo>
                    <a:pt x="1297912" y="209653"/>
                    <a:pt x="1333081" y="321860"/>
                    <a:pt x="1356527" y="321860"/>
                  </a:cubicBezTo>
                  <a:cubicBezTo>
                    <a:pt x="1379973" y="321860"/>
                    <a:pt x="1391696" y="209653"/>
                    <a:pt x="1416817" y="161086"/>
                  </a:cubicBezTo>
                  <a:cubicBezTo>
                    <a:pt x="1441938" y="112519"/>
                    <a:pt x="1480457" y="27108"/>
                    <a:pt x="1507253" y="30458"/>
                  </a:cubicBezTo>
                  <a:cubicBezTo>
                    <a:pt x="1534049" y="33808"/>
                    <a:pt x="1554145" y="132616"/>
                    <a:pt x="1577591" y="181183"/>
                  </a:cubicBezTo>
                  <a:cubicBezTo>
                    <a:pt x="1601037" y="229750"/>
                    <a:pt x="1622809" y="323535"/>
                    <a:pt x="1647930" y="321860"/>
                  </a:cubicBezTo>
                  <a:cubicBezTo>
                    <a:pt x="1673051" y="320185"/>
                    <a:pt x="1703195" y="221377"/>
                    <a:pt x="1728316" y="171135"/>
                  </a:cubicBezTo>
                  <a:cubicBezTo>
                    <a:pt x="1753437" y="120893"/>
                    <a:pt x="1776884" y="18735"/>
                    <a:pt x="1798655" y="20410"/>
                  </a:cubicBezTo>
                  <a:cubicBezTo>
                    <a:pt x="1820427" y="22085"/>
                    <a:pt x="1833824" y="132616"/>
                    <a:pt x="1858945" y="181183"/>
                  </a:cubicBezTo>
                  <a:cubicBezTo>
                    <a:pt x="1884066" y="229750"/>
                    <a:pt x="1920910" y="316836"/>
                    <a:pt x="1949380" y="311812"/>
                  </a:cubicBezTo>
                  <a:cubicBezTo>
                    <a:pt x="1977850" y="306788"/>
                    <a:pt x="2006321" y="202954"/>
                    <a:pt x="2029767" y="151038"/>
                  </a:cubicBezTo>
                  <a:cubicBezTo>
                    <a:pt x="2053213" y="99122"/>
                    <a:pt x="2068286" y="-1362"/>
                    <a:pt x="2090057" y="313"/>
                  </a:cubicBezTo>
                  <a:cubicBezTo>
                    <a:pt x="2111828" y="1988"/>
                    <a:pt x="2136949" y="104145"/>
                    <a:pt x="2160395" y="161086"/>
                  </a:cubicBezTo>
                  <a:cubicBezTo>
                    <a:pt x="2183841" y="218027"/>
                    <a:pt x="2207288" y="343632"/>
                    <a:pt x="2230734" y="341957"/>
                  </a:cubicBezTo>
                  <a:cubicBezTo>
                    <a:pt x="2254180" y="340282"/>
                    <a:pt x="2280975" y="206304"/>
                    <a:pt x="2301072" y="151038"/>
                  </a:cubicBezTo>
                  <a:cubicBezTo>
                    <a:pt x="2321169" y="95772"/>
                    <a:pt x="2329543" y="5337"/>
                    <a:pt x="2351314" y="10361"/>
                  </a:cubicBezTo>
                  <a:cubicBezTo>
                    <a:pt x="2373086" y="15385"/>
                    <a:pt x="2403231" y="127592"/>
                    <a:pt x="2431701" y="181183"/>
                  </a:cubicBezTo>
                  <a:cubicBezTo>
                    <a:pt x="2460171" y="234774"/>
                    <a:pt x="2495340" y="336932"/>
                    <a:pt x="2522136" y="331908"/>
                  </a:cubicBezTo>
                  <a:cubicBezTo>
                    <a:pt x="2548932" y="326884"/>
                    <a:pt x="2570704" y="206304"/>
                    <a:pt x="2592475" y="151038"/>
                  </a:cubicBezTo>
                  <a:cubicBezTo>
                    <a:pt x="2614247" y="95772"/>
                    <a:pt x="2629319" y="-6386"/>
                    <a:pt x="2652765" y="313"/>
                  </a:cubicBezTo>
                  <a:cubicBezTo>
                    <a:pt x="2676211" y="7012"/>
                    <a:pt x="2706357" y="130942"/>
                    <a:pt x="2733152" y="191232"/>
                  </a:cubicBezTo>
                  <a:cubicBezTo>
                    <a:pt x="2759948" y="251522"/>
                    <a:pt x="2791767" y="367078"/>
                    <a:pt x="2813538" y="362054"/>
                  </a:cubicBezTo>
                  <a:cubicBezTo>
                    <a:pt x="2835309" y="357030"/>
                    <a:pt x="2863780" y="161086"/>
                    <a:pt x="2863780" y="161086"/>
                  </a:cubicBezTo>
                  <a:lnTo>
                    <a:pt x="2863780" y="161086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771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EA3E96F-3C4E-FBCD-C150-EAC24016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162050"/>
            <a:ext cx="7748588" cy="1123950"/>
          </a:xfrm>
        </p:spPr>
        <p:txBody>
          <a:bodyPr anchor="b">
            <a:norm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Control Signal Format</a:t>
            </a:r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F6C702D-AD91-0828-3816-5F43046B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717800"/>
            <a:ext cx="10424862" cy="32067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The control signal sent to the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RasPi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is </a:t>
            </a:r>
          </a:p>
          <a:p>
            <a:pPr marL="0" indent="0">
              <a:buNone/>
            </a:pP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 comma-separated string</a:t>
            </a:r>
          </a:p>
          <a:p>
            <a:pPr marL="0" indent="0">
              <a:buNone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Each number corresponds to the angle </a:t>
            </a:r>
          </a:p>
          <a:p>
            <a:pPr marL="0" indent="0">
              <a:buNone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[radian] of a servo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77F13F1-A83E-072F-7DA1-BA1E56ED3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16" y="5524500"/>
            <a:ext cx="3733800" cy="8001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7F028B8-5A38-9B1B-755E-9ACD034AE225}"/>
              </a:ext>
            </a:extLst>
          </p:cNvPr>
          <p:cNvSpPr txBox="1"/>
          <p:nvPr/>
        </p:nvSpPr>
        <p:spPr>
          <a:xfrm>
            <a:off x="482866" y="228600"/>
            <a:ext cx="862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492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D7B5510-FC95-5BA0-17BD-D46370BE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162050"/>
            <a:ext cx="7748588" cy="1123950"/>
          </a:xfrm>
        </p:spPr>
        <p:txBody>
          <a:bodyPr anchor="b">
            <a:norm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Port and IP Configuration</a:t>
            </a:r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03AA3DAD-E951-CA95-5F5A-882F6812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2717800"/>
            <a:ext cx="9756601" cy="32067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Code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efault settings (</a:t>
            </a:r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usually unchanged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11F413-8D42-502F-4F12-A5D126592404}"/>
              </a:ext>
            </a:extLst>
          </p:cNvPr>
          <p:cNvSpPr txBox="1"/>
          <p:nvPr/>
        </p:nvSpPr>
        <p:spPr>
          <a:xfrm>
            <a:off x="482866" y="228600"/>
            <a:ext cx="862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914E217-847B-FDB6-AEE2-322201545CE3}"/>
              </a:ext>
            </a:extLst>
          </p:cNvPr>
          <p:cNvGrpSpPr/>
          <p:nvPr/>
        </p:nvGrpSpPr>
        <p:grpSpPr>
          <a:xfrm>
            <a:off x="913896" y="3448040"/>
            <a:ext cx="6000750" cy="1238415"/>
            <a:chOff x="913896" y="3494233"/>
            <a:chExt cx="6000750" cy="1238415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AC891C5F-9AD4-C11A-07DD-7C3A36F3C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896" y="3494233"/>
              <a:ext cx="6000750" cy="1209675"/>
            </a:xfrm>
            <a:prstGeom prst="rect">
              <a:avLst/>
            </a:prstGeom>
          </p:spPr>
        </p:pic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1E78A845-197C-2141-DF1A-E397C8CC03A7}"/>
                </a:ext>
              </a:extLst>
            </p:cNvPr>
            <p:cNvSpPr/>
            <p:nvPr/>
          </p:nvSpPr>
          <p:spPr>
            <a:xfrm>
              <a:off x="913896" y="4675168"/>
              <a:ext cx="6000750" cy="57480"/>
            </a:xfrm>
            <a:custGeom>
              <a:avLst/>
              <a:gdLst>
                <a:gd name="connsiteX0" fmla="*/ 0 w 2863780"/>
                <a:gd name="connsiteY0" fmla="*/ 161086 h 362212"/>
                <a:gd name="connsiteX1" fmla="*/ 60290 w 2863780"/>
                <a:gd name="connsiteY1" fmla="*/ 20410 h 362212"/>
                <a:gd name="connsiteX2" fmla="*/ 130628 w 2863780"/>
                <a:gd name="connsiteY2" fmla="*/ 161086 h 362212"/>
                <a:gd name="connsiteX3" fmla="*/ 221064 w 2863780"/>
                <a:gd name="connsiteY3" fmla="*/ 321860 h 362212"/>
                <a:gd name="connsiteX4" fmla="*/ 281354 w 2863780"/>
                <a:gd name="connsiteY4" fmla="*/ 171135 h 362212"/>
                <a:gd name="connsiteX5" fmla="*/ 351692 w 2863780"/>
                <a:gd name="connsiteY5" fmla="*/ 20410 h 362212"/>
                <a:gd name="connsiteX6" fmla="*/ 432079 w 2863780"/>
                <a:gd name="connsiteY6" fmla="*/ 181183 h 362212"/>
                <a:gd name="connsiteX7" fmla="*/ 492369 w 2863780"/>
                <a:gd name="connsiteY7" fmla="*/ 331908 h 362212"/>
                <a:gd name="connsiteX8" fmla="*/ 562708 w 2863780"/>
                <a:gd name="connsiteY8" fmla="*/ 181183 h 362212"/>
                <a:gd name="connsiteX9" fmla="*/ 643094 w 2863780"/>
                <a:gd name="connsiteY9" fmla="*/ 30458 h 362212"/>
                <a:gd name="connsiteX10" fmla="*/ 713433 w 2863780"/>
                <a:gd name="connsiteY10" fmla="*/ 171135 h 362212"/>
                <a:gd name="connsiteX11" fmla="*/ 793820 w 2863780"/>
                <a:gd name="connsiteY11" fmla="*/ 321860 h 362212"/>
                <a:gd name="connsiteX12" fmla="*/ 854110 w 2863780"/>
                <a:gd name="connsiteY12" fmla="*/ 171135 h 362212"/>
                <a:gd name="connsiteX13" fmla="*/ 904352 w 2863780"/>
                <a:gd name="connsiteY13" fmla="*/ 20410 h 362212"/>
                <a:gd name="connsiteX14" fmla="*/ 994787 w 2863780"/>
                <a:gd name="connsiteY14" fmla="*/ 171135 h 362212"/>
                <a:gd name="connsiteX15" fmla="*/ 1085222 w 2863780"/>
                <a:gd name="connsiteY15" fmla="*/ 331908 h 362212"/>
                <a:gd name="connsiteX16" fmla="*/ 1145512 w 2863780"/>
                <a:gd name="connsiteY16" fmla="*/ 181183 h 362212"/>
                <a:gd name="connsiteX17" fmla="*/ 1225899 w 2863780"/>
                <a:gd name="connsiteY17" fmla="*/ 30458 h 362212"/>
                <a:gd name="connsiteX18" fmla="*/ 1276141 w 2863780"/>
                <a:gd name="connsiteY18" fmla="*/ 161086 h 362212"/>
                <a:gd name="connsiteX19" fmla="*/ 1356527 w 2863780"/>
                <a:gd name="connsiteY19" fmla="*/ 321860 h 362212"/>
                <a:gd name="connsiteX20" fmla="*/ 1416817 w 2863780"/>
                <a:gd name="connsiteY20" fmla="*/ 161086 h 362212"/>
                <a:gd name="connsiteX21" fmla="*/ 1507253 w 2863780"/>
                <a:gd name="connsiteY21" fmla="*/ 30458 h 362212"/>
                <a:gd name="connsiteX22" fmla="*/ 1577591 w 2863780"/>
                <a:gd name="connsiteY22" fmla="*/ 181183 h 362212"/>
                <a:gd name="connsiteX23" fmla="*/ 1647930 w 2863780"/>
                <a:gd name="connsiteY23" fmla="*/ 321860 h 362212"/>
                <a:gd name="connsiteX24" fmla="*/ 1728316 w 2863780"/>
                <a:gd name="connsiteY24" fmla="*/ 171135 h 362212"/>
                <a:gd name="connsiteX25" fmla="*/ 1798655 w 2863780"/>
                <a:gd name="connsiteY25" fmla="*/ 20410 h 362212"/>
                <a:gd name="connsiteX26" fmla="*/ 1858945 w 2863780"/>
                <a:gd name="connsiteY26" fmla="*/ 181183 h 362212"/>
                <a:gd name="connsiteX27" fmla="*/ 1949380 w 2863780"/>
                <a:gd name="connsiteY27" fmla="*/ 311812 h 362212"/>
                <a:gd name="connsiteX28" fmla="*/ 2029767 w 2863780"/>
                <a:gd name="connsiteY28" fmla="*/ 151038 h 362212"/>
                <a:gd name="connsiteX29" fmla="*/ 2090057 w 2863780"/>
                <a:gd name="connsiteY29" fmla="*/ 313 h 362212"/>
                <a:gd name="connsiteX30" fmla="*/ 2160395 w 2863780"/>
                <a:gd name="connsiteY30" fmla="*/ 161086 h 362212"/>
                <a:gd name="connsiteX31" fmla="*/ 2230734 w 2863780"/>
                <a:gd name="connsiteY31" fmla="*/ 341957 h 362212"/>
                <a:gd name="connsiteX32" fmla="*/ 2301072 w 2863780"/>
                <a:gd name="connsiteY32" fmla="*/ 151038 h 362212"/>
                <a:gd name="connsiteX33" fmla="*/ 2351314 w 2863780"/>
                <a:gd name="connsiteY33" fmla="*/ 10361 h 362212"/>
                <a:gd name="connsiteX34" fmla="*/ 2431701 w 2863780"/>
                <a:gd name="connsiteY34" fmla="*/ 181183 h 362212"/>
                <a:gd name="connsiteX35" fmla="*/ 2522136 w 2863780"/>
                <a:gd name="connsiteY35" fmla="*/ 331908 h 362212"/>
                <a:gd name="connsiteX36" fmla="*/ 2592475 w 2863780"/>
                <a:gd name="connsiteY36" fmla="*/ 151038 h 362212"/>
                <a:gd name="connsiteX37" fmla="*/ 2652765 w 2863780"/>
                <a:gd name="connsiteY37" fmla="*/ 313 h 362212"/>
                <a:gd name="connsiteX38" fmla="*/ 2733152 w 2863780"/>
                <a:gd name="connsiteY38" fmla="*/ 191232 h 362212"/>
                <a:gd name="connsiteX39" fmla="*/ 2813538 w 2863780"/>
                <a:gd name="connsiteY39" fmla="*/ 362054 h 362212"/>
                <a:gd name="connsiteX40" fmla="*/ 2863780 w 2863780"/>
                <a:gd name="connsiteY40" fmla="*/ 161086 h 362212"/>
                <a:gd name="connsiteX41" fmla="*/ 2863780 w 2863780"/>
                <a:gd name="connsiteY41" fmla="*/ 161086 h 36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63780" h="362212">
                  <a:moveTo>
                    <a:pt x="0" y="161086"/>
                  </a:moveTo>
                  <a:cubicBezTo>
                    <a:pt x="19259" y="90748"/>
                    <a:pt x="38519" y="20410"/>
                    <a:pt x="60290" y="20410"/>
                  </a:cubicBezTo>
                  <a:cubicBezTo>
                    <a:pt x="82061" y="20410"/>
                    <a:pt x="103832" y="110844"/>
                    <a:pt x="130628" y="161086"/>
                  </a:cubicBezTo>
                  <a:cubicBezTo>
                    <a:pt x="157424" y="211328"/>
                    <a:pt x="195943" y="320185"/>
                    <a:pt x="221064" y="321860"/>
                  </a:cubicBezTo>
                  <a:cubicBezTo>
                    <a:pt x="246185" y="323535"/>
                    <a:pt x="259583" y="221377"/>
                    <a:pt x="281354" y="171135"/>
                  </a:cubicBezTo>
                  <a:cubicBezTo>
                    <a:pt x="303125" y="120893"/>
                    <a:pt x="326571" y="18735"/>
                    <a:pt x="351692" y="20410"/>
                  </a:cubicBezTo>
                  <a:cubicBezTo>
                    <a:pt x="376813" y="22085"/>
                    <a:pt x="408633" y="129267"/>
                    <a:pt x="432079" y="181183"/>
                  </a:cubicBezTo>
                  <a:cubicBezTo>
                    <a:pt x="455525" y="233099"/>
                    <a:pt x="470598" y="331908"/>
                    <a:pt x="492369" y="331908"/>
                  </a:cubicBezTo>
                  <a:cubicBezTo>
                    <a:pt x="514140" y="331908"/>
                    <a:pt x="537587" y="231425"/>
                    <a:pt x="562708" y="181183"/>
                  </a:cubicBezTo>
                  <a:cubicBezTo>
                    <a:pt x="587829" y="130941"/>
                    <a:pt x="617973" y="32133"/>
                    <a:pt x="643094" y="30458"/>
                  </a:cubicBezTo>
                  <a:cubicBezTo>
                    <a:pt x="668215" y="28783"/>
                    <a:pt x="688312" y="122568"/>
                    <a:pt x="713433" y="171135"/>
                  </a:cubicBezTo>
                  <a:cubicBezTo>
                    <a:pt x="738554" y="219702"/>
                    <a:pt x="770374" y="321860"/>
                    <a:pt x="793820" y="321860"/>
                  </a:cubicBezTo>
                  <a:cubicBezTo>
                    <a:pt x="817266" y="321860"/>
                    <a:pt x="835688" y="221377"/>
                    <a:pt x="854110" y="171135"/>
                  </a:cubicBezTo>
                  <a:cubicBezTo>
                    <a:pt x="872532" y="120893"/>
                    <a:pt x="880906" y="20410"/>
                    <a:pt x="904352" y="20410"/>
                  </a:cubicBezTo>
                  <a:cubicBezTo>
                    <a:pt x="927798" y="20410"/>
                    <a:pt x="964642" y="119219"/>
                    <a:pt x="994787" y="171135"/>
                  </a:cubicBezTo>
                  <a:cubicBezTo>
                    <a:pt x="1024932" y="223051"/>
                    <a:pt x="1060101" y="330233"/>
                    <a:pt x="1085222" y="331908"/>
                  </a:cubicBezTo>
                  <a:cubicBezTo>
                    <a:pt x="1110343" y="333583"/>
                    <a:pt x="1122066" y="231425"/>
                    <a:pt x="1145512" y="181183"/>
                  </a:cubicBezTo>
                  <a:cubicBezTo>
                    <a:pt x="1168958" y="130941"/>
                    <a:pt x="1204127" y="33808"/>
                    <a:pt x="1225899" y="30458"/>
                  </a:cubicBezTo>
                  <a:cubicBezTo>
                    <a:pt x="1247671" y="27108"/>
                    <a:pt x="1254370" y="112519"/>
                    <a:pt x="1276141" y="161086"/>
                  </a:cubicBezTo>
                  <a:cubicBezTo>
                    <a:pt x="1297912" y="209653"/>
                    <a:pt x="1333081" y="321860"/>
                    <a:pt x="1356527" y="321860"/>
                  </a:cubicBezTo>
                  <a:cubicBezTo>
                    <a:pt x="1379973" y="321860"/>
                    <a:pt x="1391696" y="209653"/>
                    <a:pt x="1416817" y="161086"/>
                  </a:cubicBezTo>
                  <a:cubicBezTo>
                    <a:pt x="1441938" y="112519"/>
                    <a:pt x="1480457" y="27108"/>
                    <a:pt x="1507253" y="30458"/>
                  </a:cubicBezTo>
                  <a:cubicBezTo>
                    <a:pt x="1534049" y="33808"/>
                    <a:pt x="1554145" y="132616"/>
                    <a:pt x="1577591" y="181183"/>
                  </a:cubicBezTo>
                  <a:cubicBezTo>
                    <a:pt x="1601037" y="229750"/>
                    <a:pt x="1622809" y="323535"/>
                    <a:pt x="1647930" y="321860"/>
                  </a:cubicBezTo>
                  <a:cubicBezTo>
                    <a:pt x="1673051" y="320185"/>
                    <a:pt x="1703195" y="221377"/>
                    <a:pt x="1728316" y="171135"/>
                  </a:cubicBezTo>
                  <a:cubicBezTo>
                    <a:pt x="1753437" y="120893"/>
                    <a:pt x="1776884" y="18735"/>
                    <a:pt x="1798655" y="20410"/>
                  </a:cubicBezTo>
                  <a:cubicBezTo>
                    <a:pt x="1820427" y="22085"/>
                    <a:pt x="1833824" y="132616"/>
                    <a:pt x="1858945" y="181183"/>
                  </a:cubicBezTo>
                  <a:cubicBezTo>
                    <a:pt x="1884066" y="229750"/>
                    <a:pt x="1920910" y="316836"/>
                    <a:pt x="1949380" y="311812"/>
                  </a:cubicBezTo>
                  <a:cubicBezTo>
                    <a:pt x="1977850" y="306788"/>
                    <a:pt x="2006321" y="202954"/>
                    <a:pt x="2029767" y="151038"/>
                  </a:cubicBezTo>
                  <a:cubicBezTo>
                    <a:pt x="2053213" y="99122"/>
                    <a:pt x="2068286" y="-1362"/>
                    <a:pt x="2090057" y="313"/>
                  </a:cubicBezTo>
                  <a:cubicBezTo>
                    <a:pt x="2111828" y="1988"/>
                    <a:pt x="2136949" y="104145"/>
                    <a:pt x="2160395" y="161086"/>
                  </a:cubicBezTo>
                  <a:cubicBezTo>
                    <a:pt x="2183841" y="218027"/>
                    <a:pt x="2207288" y="343632"/>
                    <a:pt x="2230734" y="341957"/>
                  </a:cubicBezTo>
                  <a:cubicBezTo>
                    <a:pt x="2254180" y="340282"/>
                    <a:pt x="2280975" y="206304"/>
                    <a:pt x="2301072" y="151038"/>
                  </a:cubicBezTo>
                  <a:cubicBezTo>
                    <a:pt x="2321169" y="95772"/>
                    <a:pt x="2329543" y="5337"/>
                    <a:pt x="2351314" y="10361"/>
                  </a:cubicBezTo>
                  <a:cubicBezTo>
                    <a:pt x="2373086" y="15385"/>
                    <a:pt x="2403231" y="127592"/>
                    <a:pt x="2431701" y="181183"/>
                  </a:cubicBezTo>
                  <a:cubicBezTo>
                    <a:pt x="2460171" y="234774"/>
                    <a:pt x="2495340" y="336932"/>
                    <a:pt x="2522136" y="331908"/>
                  </a:cubicBezTo>
                  <a:cubicBezTo>
                    <a:pt x="2548932" y="326884"/>
                    <a:pt x="2570704" y="206304"/>
                    <a:pt x="2592475" y="151038"/>
                  </a:cubicBezTo>
                  <a:cubicBezTo>
                    <a:pt x="2614247" y="95772"/>
                    <a:pt x="2629319" y="-6386"/>
                    <a:pt x="2652765" y="313"/>
                  </a:cubicBezTo>
                  <a:cubicBezTo>
                    <a:pt x="2676211" y="7012"/>
                    <a:pt x="2706357" y="130942"/>
                    <a:pt x="2733152" y="191232"/>
                  </a:cubicBezTo>
                  <a:cubicBezTo>
                    <a:pt x="2759948" y="251522"/>
                    <a:pt x="2791767" y="367078"/>
                    <a:pt x="2813538" y="362054"/>
                  </a:cubicBezTo>
                  <a:cubicBezTo>
                    <a:pt x="2835309" y="357030"/>
                    <a:pt x="2863780" y="161086"/>
                    <a:pt x="2863780" y="161086"/>
                  </a:cubicBezTo>
                  <a:lnTo>
                    <a:pt x="2863780" y="161086"/>
                  </a:lnTo>
                </a:path>
              </a:pathLst>
            </a:cu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51C0FC2-813E-9F5F-111E-FD5C310C1333}"/>
              </a:ext>
            </a:extLst>
          </p:cNvPr>
          <p:cNvGrpSpPr/>
          <p:nvPr/>
        </p:nvGrpSpPr>
        <p:grpSpPr>
          <a:xfrm>
            <a:off x="4705729" y="5291137"/>
            <a:ext cx="3911143" cy="733425"/>
            <a:chOff x="3365957" y="5291137"/>
            <a:chExt cx="3911143" cy="733425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247509A8-F463-8147-4245-6D79E31C6637}"/>
                </a:ext>
              </a:extLst>
            </p:cNvPr>
            <p:cNvGrpSpPr/>
            <p:nvPr/>
          </p:nvGrpSpPr>
          <p:grpSpPr>
            <a:xfrm>
              <a:off x="3365957" y="5291137"/>
              <a:ext cx="3911143" cy="733425"/>
              <a:chOff x="10414013" y="2822722"/>
              <a:chExt cx="1302174" cy="653141"/>
            </a:xfrm>
          </p:grpSpPr>
          <p:sp>
            <p:nvSpPr>
              <p:cNvPr id="16" name="吹き出し: 角を丸めた四角形 15">
                <a:extLst>
                  <a:ext uri="{FF2B5EF4-FFF2-40B4-BE49-F238E27FC236}">
                    <a16:creationId xmlns:a16="http://schemas.microsoft.com/office/drawing/2014/main" id="{4A981DCA-5F70-363A-4A56-4B401FAACFBC}"/>
                  </a:ext>
                </a:extLst>
              </p:cNvPr>
              <p:cNvSpPr/>
              <p:nvPr/>
            </p:nvSpPr>
            <p:spPr>
              <a:xfrm>
                <a:off x="10414013" y="2822722"/>
                <a:ext cx="1205802" cy="653141"/>
              </a:xfrm>
              <a:prstGeom prst="wedgeRoundRectCallout">
                <a:avLst>
                  <a:gd name="adj1" fmla="val -38874"/>
                  <a:gd name="adj2" fmla="val -102131"/>
                  <a:gd name="adj3" fmla="val 166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C2026EC-4831-6DF0-80BB-2E48812A64B1}"/>
                  </a:ext>
                </a:extLst>
              </p:cNvPr>
              <p:cNvSpPr txBox="1"/>
              <p:nvPr/>
            </p:nvSpPr>
            <p:spPr>
              <a:xfrm>
                <a:off x="10440217" y="3032630"/>
                <a:ext cx="1275970" cy="32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EF92C5F-778A-18B5-E2BA-D258A140A2AD}"/>
                </a:ext>
              </a:extLst>
            </p:cNvPr>
            <p:cNvSpPr txBox="1"/>
            <p:nvPr/>
          </p:nvSpPr>
          <p:spPr>
            <a:xfrm>
              <a:off x="3444662" y="5462885"/>
              <a:ext cx="375652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ja-JP" sz="2400" dirty="0">
                  <a:solidFill>
                    <a:srgbClr val="1F2328"/>
                  </a:solidFill>
                  <a:effectLst/>
                  <a:latin typeface="メイリオ" panose="020B0604030504040204" pitchFamily="50" charset="-128"/>
                  <a:ea typeface="メイリオ" panose="020B0604030504040204" pitchFamily="50" charset="-128"/>
                </a:rPr>
                <a:t>test_control_snake.py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30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D7B5510-FC95-5BA0-17BD-D46370BE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162050"/>
            <a:ext cx="7748588" cy="1123950"/>
          </a:xfrm>
        </p:spPr>
        <p:txBody>
          <a:bodyPr anchor="b">
            <a:normAutofit fontScale="90000"/>
          </a:bodyPr>
          <a:lstStyle/>
          <a:p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Conclusion</a:t>
            </a:r>
            <a:br>
              <a:rPr kumimoji="1" lang="en-US" altLang="ja-JP" sz="3200" b="1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b="1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03AA3DAD-E951-CA95-5F5A-882F6812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2717799"/>
            <a:ext cx="9656781" cy="3953841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kumimoji="1" lang="ja-JP" altLang="en-US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This process allows for </a:t>
            </a:r>
            <a:r>
              <a:rPr kumimoji="1" lang="en-US" altLang="ja-JP" sz="35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remote control </a:t>
            </a:r>
            <a:r>
              <a:rPr kumimoji="1" lang="en-US" altLang="ja-JP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of </a:t>
            </a:r>
          </a:p>
          <a:p>
            <a:pPr marL="0" indent="0">
              <a:buNone/>
            </a:pPr>
            <a:r>
              <a:rPr kumimoji="1" lang="en-US" altLang="ja-JP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the snake robot </a:t>
            </a:r>
            <a:r>
              <a:rPr kumimoji="1" lang="en-US" altLang="ja-JP" sz="35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via UDP socket communication.</a:t>
            </a:r>
          </a:p>
          <a:p>
            <a:pPr marL="0" indent="0">
              <a:buNone/>
            </a:pPr>
            <a:endParaRPr kumimoji="1" lang="en-US" altLang="ja-JP" sz="35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Ensure network configurations are </a:t>
            </a:r>
          </a:p>
          <a:p>
            <a:pPr marL="0" indent="0">
              <a:buNone/>
            </a:pPr>
            <a:r>
              <a:rPr lang="en-US" altLang="ja-JP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correctly set.</a:t>
            </a:r>
          </a:p>
          <a:p>
            <a:pPr marL="0" indent="0">
              <a:buNone/>
            </a:pPr>
            <a:endParaRPr lang="en-US" altLang="ja-JP" sz="35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35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Adjust </a:t>
            </a:r>
            <a:r>
              <a:rPr lang="en-US" altLang="ja-JP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control signals within </a:t>
            </a:r>
          </a:p>
          <a:p>
            <a:pPr marL="0" indent="0">
              <a:buNone/>
            </a:pPr>
            <a:r>
              <a:rPr lang="en-US" altLang="ja-JP" sz="35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the acceptable range </a:t>
            </a:r>
            <a:r>
              <a:rPr lang="en-US" altLang="ja-JP" sz="3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for proper servo function.</a:t>
            </a:r>
          </a:p>
        </p:txBody>
      </p:sp>
      <p:pic>
        <p:nvPicPr>
          <p:cNvPr id="2" name="マイムービー.mp4">
            <a:hlinkClick r:id="" action="ppaction://media"/>
            <a:extLst>
              <a:ext uri="{FF2B5EF4-FFF2-40B4-BE49-F238E27FC236}">
                <a16:creationId xmlns:a16="http://schemas.microsoft.com/office/drawing/2014/main" id="{B7BAC91C-8935-DE28-A390-6D54DAC8C0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95389" y="91198"/>
            <a:ext cx="4507401" cy="253541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D975EC4-79A8-3A23-7057-79586711CD18}"/>
              </a:ext>
            </a:extLst>
          </p:cNvPr>
          <p:cNvSpPr txBox="1"/>
          <p:nvPr/>
        </p:nvSpPr>
        <p:spPr>
          <a:xfrm>
            <a:off x="482866" y="228600"/>
            <a:ext cx="862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12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F76B1A7-C889-3383-3830-4B71C2F5E4DE}"/>
              </a:ext>
            </a:extLst>
          </p:cNvPr>
          <p:cNvGrpSpPr/>
          <p:nvPr/>
        </p:nvGrpSpPr>
        <p:grpSpPr>
          <a:xfrm>
            <a:off x="10826820" y="3283300"/>
            <a:ext cx="1275970" cy="653141"/>
            <a:chOff x="10440217" y="2974312"/>
            <a:chExt cx="1275970" cy="653141"/>
          </a:xfrm>
        </p:grpSpPr>
        <p:sp>
          <p:nvSpPr>
            <p:cNvPr id="3" name="吹き出し: 角を丸めた四角形 2">
              <a:extLst>
                <a:ext uri="{FF2B5EF4-FFF2-40B4-BE49-F238E27FC236}">
                  <a16:creationId xmlns:a16="http://schemas.microsoft.com/office/drawing/2014/main" id="{D3AD6BB2-31B3-66CF-8AF0-F8337108A6F5}"/>
                </a:ext>
              </a:extLst>
            </p:cNvPr>
            <p:cNvSpPr/>
            <p:nvPr/>
          </p:nvSpPr>
          <p:spPr>
            <a:xfrm>
              <a:off x="10440217" y="2974312"/>
              <a:ext cx="1205802" cy="653141"/>
            </a:xfrm>
            <a:prstGeom prst="wedgeRoundRectCallout">
              <a:avLst>
                <a:gd name="adj1" fmla="val -42731"/>
                <a:gd name="adj2" fmla="val -75884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F7F6680-5725-2CE7-E4C3-1CCE994715B2}"/>
                </a:ext>
              </a:extLst>
            </p:cNvPr>
            <p:cNvSpPr txBox="1"/>
            <p:nvPr/>
          </p:nvSpPr>
          <p:spPr>
            <a:xfrm>
              <a:off x="10440217" y="3032630"/>
              <a:ext cx="1275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TESP2023</a:t>
              </a:r>
            </a:p>
            <a:p>
              <a:r>
                <a:rPr kumimoji="1"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(Last year)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64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E31487-BDA3-9E1E-807D-82564F74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11820906" cy="1124712"/>
          </a:xfrm>
        </p:spPr>
        <p:txBody>
          <a:bodyPr anchor="b">
            <a:normAutofit/>
          </a:bodyPr>
          <a:lstStyle/>
          <a:p>
            <a:r>
              <a:rPr kumimoji="1" lang="en-US" altLang="ja-JP" sz="28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UDP socket communication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UDP(User Diagram Protocol)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5A3A3A-F705-44C0-FC56-4860EEA93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8051012" cy="3769855"/>
          </a:xfrm>
        </p:spPr>
        <p:txBody>
          <a:bodyPr anchor="t">
            <a:normAutofit fontScale="77500" lnSpcReduction="20000"/>
          </a:bodyPr>
          <a:lstStyle/>
          <a:p>
            <a:r>
              <a:rPr lang="en-US" altLang="ja-JP" sz="3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UDP Characteristics and </a:t>
            </a:r>
            <a:r>
              <a:rPr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Advantages</a:t>
            </a:r>
          </a:p>
          <a:p>
            <a:pPr>
              <a:buFont typeface="+mj-lt"/>
              <a:buAutoNum type="arabicPeriod"/>
            </a:pPr>
            <a:r>
              <a:rPr lang="en-US" altLang="ja-JP" sz="36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Connectionless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 UDP sends data without establishing a connection, </a:t>
            </a:r>
            <a:r>
              <a:rPr lang="en-US" altLang="ja-JP" sz="36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making it faster.</a:t>
            </a:r>
          </a:p>
          <a:p>
            <a:pPr>
              <a:buFont typeface="+mj-lt"/>
              <a:buAutoNum type="arabicPeriod"/>
            </a:pPr>
            <a:r>
              <a:rPr lang="en-US" altLang="ja-JP" sz="36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 Latency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 No retransmission or error-checking overhead, </a:t>
            </a:r>
            <a:r>
              <a:rPr lang="en-US" altLang="ja-JP" sz="36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suitable for real-time applications.</a:t>
            </a:r>
          </a:p>
          <a:p>
            <a:pPr>
              <a:buFont typeface="+mj-lt"/>
              <a:buAutoNum type="arabicPeriod"/>
            </a:pP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Simple Protocol: Easy to implement and has less processing overhead.</a:t>
            </a:r>
          </a:p>
          <a:p>
            <a:pPr>
              <a:buFont typeface="+mj-lt"/>
              <a:buAutoNum type="arabicPeriod"/>
            </a:pPr>
            <a:r>
              <a:rPr lang="en-US" altLang="ja-JP" sz="36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(Unreliable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 There is no guarantee that packets will arrive or maintain their order.</a:t>
            </a:r>
            <a:r>
              <a:rPr lang="en-US" altLang="ja-JP" sz="36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5F7F95-E324-99D5-4CF9-27FD662820C8}"/>
              </a:ext>
            </a:extLst>
          </p:cNvPr>
          <p:cNvSpPr txBox="1"/>
          <p:nvPr/>
        </p:nvSpPr>
        <p:spPr>
          <a:xfrm>
            <a:off x="482867" y="228600"/>
            <a:ext cx="54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75E4125-CD84-08B2-C61A-48FCCF9BE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881" y="71415"/>
            <a:ext cx="4554905" cy="27329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992815-9EF3-0668-62A9-983F31180ED7}"/>
              </a:ext>
            </a:extLst>
          </p:cNvPr>
          <p:cNvSpPr txBox="1"/>
          <p:nvPr/>
        </p:nvSpPr>
        <p:spPr>
          <a:xfrm>
            <a:off x="9260166" y="2914208"/>
            <a:ext cx="1735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Figu</a:t>
            </a:r>
            <a:r>
              <a:rPr kumimoji="1" lang="en-US" altLang="ja-JP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re.1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31F1E73-86E4-CDF0-2EC7-B0C7136E46ED}"/>
              </a:ext>
            </a:extLst>
          </p:cNvPr>
          <p:cNvSpPr txBox="1"/>
          <p:nvPr/>
        </p:nvSpPr>
        <p:spPr>
          <a:xfrm>
            <a:off x="8534400" y="3833336"/>
            <a:ext cx="33571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Fig.1</a:t>
            </a:r>
          </a:p>
          <a:p>
            <a:r>
              <a: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(https://blog.devgenius.io/building-tcp-and-udp-client-server-interactions-eb8228644da2)</a:t>
            </a:r>
            <a:endParaRPr lang="ja-JP" altLang="en-US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860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667182" y="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E31487-BDA3-9E1E-807D-82564F74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7749648" cy="1124712"/>
          </a:xfrm>
        </p:spPr>
        <p:txBody>
          <a:bodyPr anchor="b">
            <a:normAutofit/>
          </a:bodyPr>
          <a:lstStyle/>
          <a:p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Prepering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the Snake Robot</a:t>
            </a:r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5A3A3A-F705-44C0-FC56-4860EEA93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9976065" cy="40728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</a:t>
            </a:r>
            <a:r>
              <a:rPr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SSH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into the </a:t>
            </a:r>
            <a:r>
              <a:rPr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RasPi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on the snake robot</a:t>
            </a:r>
          </a:p>
          <a:p>
            <a:pPr marL="514350" indent="-514350">
              <a:buAutoNum type="arabicPeriod"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2.Ensure the PC and </a:t>
            </a:r>
            <a:r>
              <a:rPr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RasPi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are </a:t>
            </a:r>
          </a:p>
          <a:p>
            <a:pPr marL="0" indent="0">
              <a:buNone/>
            </a:pPr>
            <a:r>
              <a:rPr lang="en-US" altLang="ja-JP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on the same network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(e.g., lab Wi-Fi)</a:t>
            </a:r>
          </a:p>
          <a:p>
            <a:pPr marL="0" indent="0">
              <a:buNone/>
            </a:pPr>
            <a:endParaRPr lang="en-US" altLang="ja-JP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CB5AC2A-553D-FCCD-355F-2AD6D2AB3DF1}"/>
              </a:ext>
            </a:extLst>
          </p:cNvPr>
          <p:cNvSpPr txBox="1"/>
          <p:nvPr/>
        </p:nvSpPr>
        <p:spPr>
          <a:xfrm>
            <a:off x="7716433" y="3447288"/>
            <a:ext cx="4615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Fig.2</a:t>
            </a:r>
          </a:p>
          <a:p>
            <a:r>
              <a: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(https://thinkingin16bits.blogspot.com/2015/11/how-to-use-pc-to-connect-raspberry-pi.html)</a:t>
            </a:r>
            <a:endParaRPr lang="ja-JP" altLang="en-US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D407662-3F4B-3FA5-16DE-1BFD02A98873}"/>
              </a:ext>
            </a:extLst>
          </p:cNvPr>
          <p:cNvSpPr txBox="1"/>
          <p:nvPr/>
        </p:nvSpPr>
        <p:spPr>
          <a:xfrm>
            <a:off x="8896514" y="2625201"/>
            <a:ext cx="1735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Figu</a:t>
            </a:r>
            <a:r>
              <a:rPr kumimoji="1" lang="en-US" altLang="ja-JP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re.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 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594545E-3A51-B980-7EF5-FEF3C972700F}"/>
              </a:ext>
            </a:extLst>
          </p:cNvPr>
          <p:cNvSpPr txBox="1"/>
          <p:nvPr/>
        </p:nvSpPr>
        <p:spPr>
          <a:xfrm>
            <a:off x="482867" y="228600"/>
            <a:ext cx="54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67489A-004E-668E-C34E-37883AFB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976" y="3179660"/>
            <a:ext cx="4481884" cy="174017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6C01BC-46CF-F7E9-CB5E-ED050FA80585}"/>
              </a:ext>
            </a:extLst>
          </p:cNvPr>
          <p:cNvSpPr txBox="1"/>
          <p:nvPr/>
        </p:nvSpPr>
        <p:spPr>
          <a:xfrm>
            <a:off x="3482606" y="4939845"/>
            <a:ext cx="1735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Figu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re.3</a:t>
            </a:r>
            <a:r>
              <a:rPr kumimoji="1" lang="en-US" altLang="ja-JP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FE7E4C-758F-B000-D624-3A505B53A863}"/>
              </a:ext>
            </a:extLst>
          </p:cNvPr>
          <p:cNvSpPr txBox="1"/>
          <p:nvPr/>
        </p:nvSpPr>
        <p:spPr>
          <a:xfrm>
            <a:off x="7716432" y="4919833"/>
            <a:ext cx="4615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Fig.3</a:t>
            </a:r>
          </a:p>
          <a:p>
            <a:r>
              <a: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(https://info.support.huawei.com/info-finder/encyclopedia/en/SSH.html)</a:t>
            </a:r>
            <a:endParaRPr lang="ja-JP" altLang="en-US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E171923-4279-DBE8-92E1-CBFAF848EF62}"/>
              </a:ext>
            </a:extLst>
          </p:cNvPr>
          <p:cNvGrpSpPr/>
          <p:nvPr/>
        </p:nvGrpSpPr>
        <p:grpSpPr>
          <a:xfrm>
            <a:off x="6927526" y="67094"/>
            <a:ext cx="5335789" cy="2518245"/>
            <a:chOff x="6927526" y="67094"/>
            <a:chExt cx="5335789" cy="2518245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F0879CE-F511-D086-C348-8BF7724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7526" y="67094"/>
              <a:ext cx="5335789" cy="251824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1DE8EC5-1045-7FBB-405E-6EE06C15E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1640" y="300297"/>
              <a:ext cx="1093678" cy="860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20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5A3A3A-F705-44C0-FC56-4860EEA93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7749649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Command to SSH</a:t>
            </a:r>
          </a:p>
          <a:p>
            <a:pPr marL="0" indent="0">
              <a:buNone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Password</a:t>
            </a:r>
          </a:p>
          <a:p>
            <a:pPr marL="0" indent="0">
              <a:buNone/>
            </a:pPr>
            <a:endParaRPr kumimoji="1" lang="ja-JP" altLang="en-US" sz="3200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6A50FBE-66E8-F8A8-CB58-951818ED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162050"/>
            <a:ext cx="7748588" cy="1123950"/>
          </a:xfrm>
        </p:spPr>
        <p:txBody>
          <a:bodyPr anchor="b">
            <a:norm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SSH into the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RasPi</a:t>
            </a:r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F25BFA-56EE-17C0-EF7B-798E9079A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72" y="3291831"/>
            <a:ext cx="3143250" cy="6858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E520B6-2BC8-D05F-472A-99EE5F24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72" y="5142855"/>
            <a:ext cx="1914525" cy="77152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17816D-1992-F5E5-A7A0-C4F0F2209876}"/>
              </a:ext>
            </a:extLst>
          </p:cNvPr>
          <p:cNvSpPr txBox="1"/>
          <p:nvPr/>
        </p:nvSpPr>
        <p:spPr>
          <a:xfrm>
            <a:off x="482867" y="228600"/>
            <a:ext cx="54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674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C56FB2B-1BF8-D119-E12E-6E3F0134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162050"/>
            <a:ext cx="7748588" cy="1123950"/>
          </a:xfrm>
        </p:spPr>
        <p:txBody>
          <a:bodyPr anchor="b">
            <a:norm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Activate Virtual Environment</a:t>
            </a:r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BE07FA94-CC2D-7579-6646-F6A1E3684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717800"/>
            <a:ext cx="10168188" cy="32067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Activate the virtual environment</a:t>
            </a:r>
          </a:p>
          <a:p>
            <a:pPr marL="0" indent="0">
              <a:buNone/>
            </a:pP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on the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RasPi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5316D9E-7889-70F8-F6D0-8153DF9E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6" y="3949700"/>
            <a:ext cx="6219825" cy="74295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AC3813-FAFB-AF1B-2124-DA3E00C318BE}"/>
              </a:ext>
            </a:extLst>
          </p:cNvPr>
          <p:cNvSpPr txBox="1"/>
          <p:nvPr/>
        </p:nvSpPr>
        <p:spPr>
          <a:xfrm>
            <a:off x="482867" y="228600"/>
            <a:ext cx="54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221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E61BD3-B7E3-548D-F8D6-32146A22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162050"/>
            <a:ext cx="7748588" cy="1123950"/>
          </a:xfrm>
        </p:spPr>
        <p:txBody>
          <a:bodyPr anchor="b">
            <a:norm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Navigate to Project Directory</a:t>
            </a:r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E9B0EC5A-17DC-2F87-443D-0856A3D0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717800"/>
            <a:ext cx="7748588" cy="32067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Change to the project directory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D84DDBE-126B-8B91-4F1E-E110E558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75" y="3429000"/>
            <a:ext cx="5305425" cy="75247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A93E7A6-6516-33DD-EE20-AEA2F1161374}"/>
              </a:ext>
            </a:extLst>
          </p:cNvPr>
          <p:cNvSpPr txBox="1"/>
          <p:nvPr/>
        </p:nvSpPr>
        <p:spPr>
          <a:xfrm>
            <a:off x="482867" y="228600"/>
            <a:ext cx="54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6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721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4E7D6E48-6461-CD7E-AB30-D0C05A73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162050"/>
            <a:ext cx="7748588" cy="1123950"/>
          </a:xfrm>
        </p:spPr>
        <p:txBody>
          <a:bodyPr anchor="b">
            <a:norm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Run Control Program on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RasPi</a:t>
            </a:r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F89F3FC4-B89C-E24E-BA16-1DEE65F6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2717800"/>
            <a:ext cx="11563851" cy="32067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Start the signal receiving and </a:t>
            </a:r>
          </a:p>
          <a:p>
            <a:pPr marL="0" indent="0">
              <a:buNone/>
            </a:pP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motor control program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E43E4D-85AC-E002-A9A8-FF1D27186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72" y="3959225"/>
            <a:ext cx="4686300" cy="7239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3AAA7B-2EC3-6D9C-D236-930B8624B73C}"/>
              </a:ext>
            </a:extLst>
          </p:cNvPr>
          <p:cNvSpPr txBox="1"/>
          <p:nvPr/>
        </p:nvSpPr>
        <p:spPr>
          <a:xfrm>
            <a:off x="482867" y="228600"/>
            <a:ext cx="54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7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69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8E50B405-630E-1349-7C86-965AA55A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162050"/>
            <a:ext cx="7748588" cy="1123950"/>
          </a:xfrm>
        </p:spPr>
        <p:txBody>
          <a:bodyPr anchor="b">
            <a:norm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Installing Required Libraries on PC</a:t>
            </a:r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BCBB3311-A4F2-5FC7-D189-FD21C6402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717800"/>
            <a:ext cx="8884820" cy="32067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Install the keyboard input reading library on the control PC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83D6586-52C2-B453-F073-4ED9EF738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13" y="3813258"/>
            <a:ext cx="2657475" cy="77152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325B70-6A73-45D9-4F6D-1C12E510E676}"/>
              </a:ext>
            </a:extLst>
          </p:cNvPr>
          <p:cNvSpPr txBox="1"/>
          <p:nvPr/>
        </p:nvSpPr>
        <p:spPr>
          <a:xfrm>
            <a:off x="482867" y="228600"/>
            <a:ext cx="54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8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385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ネットワーク テクノロジを表す背景">
            <a:extLst>
              <a:ext uri="{FF2B5EF4-FFF2-40B4-BE49-F238E27FC236}">
                <a16:creationId xmlns:a16="http://schemas.microsoft.com/office/drawing/2014/main" id="{C735BFF0-9B94-D4EB-4013-A9B73DA8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306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CA42995-48F3-E6FD-7998-6E7C2D94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162050"/>
            <a:ext cx="7748588" cy="1123950"/>
          </a:xfrm>
        </p:spPr>
        <p:txBody>
          <a:bodyPr anchor="b">
            <a:norm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Run Control Signal Sending Program</a:t>
            </a:r>
            <a:b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3200" dirty="0">
              <a:solidFill>
                <a:schemeClr val="accent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7450D16E-11C1-3DA0-4BE0-635E8C131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717800"/>
            <a:ext cx="8668512" cy="32067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Execute the control program on the PC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3AC19C-350D-FB2A-2214-C7529F97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3" y="3267764"/>
            <a:ext cx="4914900" cy="73342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D6E6F8-8A1A-21C0-1549-E9A88C2878F9}"/>
              </a:ext>
            </a:extLst>
          </p:cNvPr>
          <p:cNvSpPr txBox="1"/>
          <p:nvPr/>
        </p:nvSpPr>
        <p:spPr>
          <a:xfrm>
            <a:off x="482867" y="228600"/>
            <a:ext cx="54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9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3A4B1D1-98C7-BBEE-574F-512D42298B9B}"/>
              </a:ext>
            </a:extLst>
          </p:cNvPr>
          <p:cNvGrpSpPr/>
          <p:nvPr/>
        </p:nvGrpSpPr>
        <p:grpSpPr>
          <a:xfrm>
            <a:off x="2732678" y="4551153"/>
            <a:ext cx="8983574" cy="733425"/>
            <a:chOff x="10414013" y="2822722"/>
            <a:chExt cx="1302174" cy="653141"/>
          </a:xfrm>
        </p:grpSpPr>
        <p:sp>
          <p:nvSpPr>
            <p:cNvPr id="3" name="吹き出し: 角を丸めた四角形 2">
              <a:extLst>
                <a:ext uri="{FF2B5EF4-FFF2-40B4-BE49-F238E27FC236}">
                  <a16:creationId xmlns:a16="http://schemas.microsoft.com/office/drawing/2014/main" id="{35BFCE3F-399E-EB5B-E887-B0C9D293F2F5}"/>
                </a:ext>
              </a:extLst>
            </p:cNvPr>
            <p:cNvSpPr/>
            <p:nvPr/>
          </p:nvSpPr>
          <p:spPr>
            <a:xfrm>
              <a:off x="10414013" y="2822722"/>
              <a:ext cx="1205802" cy="653141"/>
            </a:xfrm>
            <a:prstGeom prst="wedgeRoundRectCallout">
              <a:avLst>
                <a:gd name="adj1" fmla="val -38874"/>
                <a:gd name="adj2" fmla="val -102131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1842D99-0A15-5504-5168-EE93AE9B4D02}"/>
                </a:ext>
              </a:extLst>
            </p:cNvPr>
            <p:cNvSpPr txBox="1"/>
            <p:nvPr/>
          </p:nvSpPr>
          <p:spPr>
            <a:xfrm>
              <a:off x="10440217" y="3032630"/>
              <a:ext cx="1275970" cy="328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Pressing </a:t>
              </a:r>
              <a:r>
                <a:rPr kumimoji="1" lang="en-US" altLang="ja-JP" b="1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a </a:t>
              </a:r>
              <a:r>
                <a: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or </a:t>
              </a:r>
              <a:r>
                <a:rPr kumimoji="1" lang="en-US" altLang="ja-JP" b="1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d</a:t>
              </a:r>
              <a:r>
                <a: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 on the keyboard changes the angle of the first servo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06970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2013 - 2022 テーマ">
  <a:themeElements>
    <a:clrScheme name="Office 2013 - 2022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1982</TotalTime>
  <Words>778</Words>
  <Application>Microsoft Office PowerPoint</Application>
  <PresentationFormat>ワイド画面</PresentationFormat>
  <Paragraphs>130</Paragraphs>
  <Slides>12</Slides>
  <Notes>12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8</vt:i4>
      </vt:variant>
      <vt:variant>
        <vt:lpstr>スライド タイトル</vt:lpstr>
      </vt:variant>
      <vt:variant>
        <vt:i4>12</vt:i4>
      </vt:variant>
    </vt:vector>
  </HeadingPairs>
  <TitlesOfParts>
    <vt:vector size="27" baseType="lpstr">
      <vt:lpstr>-apple-system</vt:lpstr>
      <vt:lpstr>メイリオ</vt:lpstr>
      <vt:lpstr>游ゴシック</vt:lpstr>
      <vt:lpstr>Arial</vt:lpstr>
      <vt:lpstr>Calibri</vt:lpstr>
      <vt:lpstr>Calibri Light</vt:lpstr>
      <vt:lpstr>Wingdings 2</vt:lpstr>
      <vt:lpstr>HDOfficeLightV0</vt:lpstr>
      <vt:lpstr>1_HDOfficeLightV0</vt:lpstr>
      <vt:lpstr>2_HDOfficeLightV0</vt:lpstr>
      <vt:lpstr>3_HDOfficeLightV0</vt:lpstr>
      <vt:lpstr>4_HDOfficeLightV0</vt:lpstr>
      <vt:lpstr>5_HDOfficeLightV0</vt:lpstr>
      <vt:lpstr>6_HDOfficeLightV0</vt:lpstr>
      <vt:lpstr>Office 2013 - 2022 テーマ</vt:lpstr>
      <vt:lpstr>Introduction Controlling a Snake Robot via UDP Socket Communication</vt:lpstr>
      <vt:lpstr>UDP socket communication UDP(User Diagram Protocol)</vt:lpstr>
      <vt:lpstr>Prepering the Snake Robot </vt:lpstr>
      <vt:lpstr>SSH into the RasPi </vt:lpstr>
      <vt:lpstr>Activate Virtual Environment </vt:lpstr>
      <vt:lpstr>Navigate to Project Directory </vt:lpstr>
      <vt:lpstr>Run Control Program on RasPi </vt:lpstr>
      <vt:lpstr>Installing Required Libraries on PC </vt:lpstr>
      <vt:lpstr>Run Control Signal Sending Program </vt:lpstr>
      <vt:lpstr>Control Signal Format </vt:lpstr>
      <vt:lpstr>Port and IP Configuration </vt:lpstr>
      <vt:lpstr>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竜也 剣持</dc:creator>
  <cp:lastModifiedBy>竜也 剣持</cp:lastModifiedBy>
  <cp:revision>93</cp:revision>
  <dcterms:created xsi:type="dcterms:W3CDTF">2024-07-21T18:52:53Z</dcterms:created>
  <dcterms:modified xsi:type="dcterms:W3CDTF">2024-07-23T17:34:26Z</dcterms:modified>
</cp:coreProperties>
</file>